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887C-9775-48DA-98E9-F48973AE1B9F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1BF9-AF38-44D6-A5ED-52935A4629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10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887C-9775-48DA-98E9-F48973AE1B9F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1BF9-AF38-44D6-A5ED-52935A4629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91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887C-9775-48DA-98E9-F48973AE1B9F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1BF9-AF38-44D6-A5ED-52935A4629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760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887C-9775-48DA-98E9-F48973AE1B9F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1BF9-AF38-44D6-A5ED-52935A4629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920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887C-9775-48DA-98E9-F48973AE1B9F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1BF9-AF38-44D6-A5ED-52935A4629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8241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887C-9775-48DA-98E9-F48973AE1B9F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1BF9-AF38-44D6-A5ED-52935A4629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43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887C-9775-48DA-98E9-F48973AE1B9F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1BF9-AF38-44D6-A5ED-52935A4629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571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887C-9775-48DA-98E9-F48973AE1B9F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1BF9-AF38-44D6-A5ED-52935A4629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00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887C-9775-48DA-98E9-F48973AE1B9F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1BF9-AF38-44D6-A5ED-52935A4629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68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887C-9775-48DA-98E9-F48973AE1B9F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1BF9-AF38-44D6-A5ED-52935A4629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8392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887C-9775-48DA-98E9-F48973AE1B9F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1BF9-AF38-44D6-A5ED-52935A4629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03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E887C-9775-48DA-98E9-F48973AE1B9F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31BF9-AF38-44D6-A5ED-52935A4629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1969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lVSKJBEvI8" TargetMode="External"/><Relationship Id="rId2" Type="http://schemas.openxmlformats.org/officeDocument/2006/relationships/hyperlink" Target="https://youtu.be/tOieORUWHD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c9pEbHFEt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2.1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Hofstelsel</a:t>
            </a:r>
            <a:r>
              <a:rPr lang="nl-NL" dirty="0" smtClean="0"/>
              <a:t> en feodaal stelsel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300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is het leenstelsel ontstaan? 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 verband met </a:t>
            </a:r>
            <a:r>
              <a:rPr lang="nl-NL" sz="3600" b="1" dirty="0" smtClean="0"/>
              <a:t>geldgebrek </a:t>
            </a:r>
            <a:r>
              <a:rPr lang="nl-NL" dirty="0" smtClean="0"/>
              <a:t>in de vroege middeleeuwen </a:t>
            </a:r>
            <a:r>
              <a:rPr lang="nl-NL" sz="2400" i="1" dirty="0" smtClean="0"/>
              <a:t>(door het wegvallen van het Romeinse rijk was ook de geldeconomie en de agrarisch-urbane samenleving verdwenen)</a:t>
            </a:r>
          </a:p>
          <a:p>
            <a:pPr marL="0" indent="0">
              <a:buNone/>
            </a:pPr>
            <a:r>
              <a:rPr lang="nl-NL" sz="2400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nl-NL" sz="2400" dirty="0" smtClean="0">
                <a:sym typeface="Wingdings" panose="05000000000000000000" pitchFamily="2" charset="2"/>
              </a:rPr>
              <a:t>Om mensen toch voor jou te laten werken is het leenstelsel ontstaan (het </a:t>
            </a:r>
            <a:r>
              <a:rPr lang="nl-NL" sz="2400" smtClean="0">
                <a:sym typeface="Wingdings" panose="05000000000000000000" pitchFamily="2" charset="2"/>
              </a:rPr>
              <a:t>‘uitlenen’ </a:t>
            </a:r>
            <a:r>
              <a:rPr lang="nl-NL" sz="2400" dirty="0" smtClean="0">
                <a:sym typeface="Wingdings" panose="05000000000000000000" pitchFamily="2" charset="2"/>
              </a:rPr>
              <a:t>van land </a:t>
            </a:r>
            <a:r>
              <a:rPr lang="nl-NL" sz="2400" smtClean="0">
                <a:sym typeface="Wingdings" panose="05000000000000000000" pitchFamily="2" charset="2"/>
              </a:rPr>
              <a:t>aan vertrouwelingen)</a:t>
            </a:r>
            <a:endParaRPr lang="nl-NL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sz="2400" i="1" dirty="0"/>
          </a:p>
        </p:txBody>
      </p:sp>
    </p:spTree>
    <p:extLst>
      <p:ext uri="{BB962C8B-B14F-4D97-AF65-F5344CB8AC3E}">
        <p14:creationId xmlns:p14="http://schemas.microsoft.com/office/powerpoint/2010/main" val="415283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https://maken.wikiwijs.nl/generated/s1152x864_97acc35042b4f751870f811bfd3ae0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4" y="365125"/>
            <a:ext cx="8048625" cy="6219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75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Kenmerkende aspecten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vrijwel volledige vervanging in West-Europa van de agrarisch-urbane cultuur door een zelfvoorzienende agrarische cultuur, georganiseerd via </a:t>
            </a:r>
            <a:r>
              <a:rPr lang="nl-NL" dirty="0" err="1" smtClean="0"/>
              <a:t>hofstelsel</a:t>
            </a:r>
            <a:r>
              <a:rPr lang="nl-NL" dirty="0" smtClean="0"/>
              <a:t> en horigheid</a:t>
            </a:r>
          </a:p>
          <a:p>
            <a:r>
              <a:rPr lang="nl-NL" dirty="0" smtClean="0"/>
              <a:t>Het ontstaan van feodale verhoudingen in het bestuur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096687" y="4001294"/>
            <a:ext cx="3267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hlinkClick r:id="rId2"/>
              </a:rPr>
              <a:t>https://youtu.be/tOieORUWHD0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1096687" y="3564494"/>
            <a:ext cx="2951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hlinkClick r:id="rId3"/>
              </a:rPr>
              <a:t>https://youtu.be/ulVSKJBEvI8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79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Romeinse rijk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Kenmerken:</a:t>
            </a:r>
          </a:p>
          <a:p>
            <a:r>
              <a:rPr lang="nl-NL" dirty="0" smtClean="0"/>
              <a:t>Zeer sterk en goed georganiseerd leger</a:t>
            </a:r>
          </a:p>
          <a:p>
            <a:r>
              <a:rPr lang="nl-NL" dirty="0" smtClean="0"/>
              <a:t>Goed georganiseerd bestuur</a:t>
            </a:r>
          </a:p>
          <a:p>
            <a:pPr marL="0" indent="0">
              <a:buNone/>
            </a:pPr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	Romeinse rijk was een imperium 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Agrarisch-urbane samenleving: landbouw, handel, ambacht &amp; nijverheid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Linkeraccolade 3"/>
          <p:cNvSpPr/>
          <p:nvPr/>
        </p:nvSpPr>
        <p:spPr>
          <a:xfrm rot="16200000">
            <a:off x="2891156" y="906938"/>
            <a:ext cx="1041400" cy="5147312"/>
          </a:xfrm>
          <a:prstGeom prst="leftBrac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https://upload.wikimedia.org/wikipedia/commons/thumb/9/93/Roman_Empire_with_provinces_in_210_AD.png/320px-Roman_Empire_with_provinces_in_210_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774" y="501540"/>
            <a:ext cx="5051425" cy="3488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74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einde van het West-Romeinse rijk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05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>
                <a:hlinkClick r:id="rId2"/>
              </a:rPr>
              <a:t>https://www.youtube.com/watch?v=0c9pEbHFEtw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zijn volgens de historicus in het filmpje de reden van de val van het Romeinse rijk? </a:t>
            </a:r>
          </a:p>
          <a:p>
            <a:pPr>
              <a:buFontTx/>
              <a:buChar char="-"/>
            </a:pPr>
            <a:r>
              <a:rPr lang="nl-NL" dirty="0" smtClean="0"/>
              <a:t>Externe factoren</a:t>
            </a:r>
          </a:p>
          <a:p>
            <a:pPr lvl="1">
              <a:buFontTx/>
              <a:buChar char="-"/>
            </a:pPr>
            <a:r>
              <a:rPr lang="nl-NL" dirty="0" smtClean="0"/>
              <a:t>Volksverhuizingen: grote druk op de buitengrenzen (moeilijk te verdedigen)</a:t>
            </a:r>
          </a:p>
          <a:p>
            <a:pPr lvl="1">
              <a:buFontTx/>
              <a:buChar char="-"/>
            </a:pPr>
            <a:r>
              <a:rPr lang="nl-NL" dirty="0" smtClean="0"/>
              <a:t>Het Romeinse rijk was erg groot: moeilijk te besturen</a:t>
            </a:r>
          </a:p>
          <a:p>
            <a:pPr>
              <a:buFontTx/>
              <a:buChar char="-"/>
            </a:pPr>
            <a:r>
              <a:rPr lang="nl-NL" dirty="0" smtClean="0"/>
              <a:t>Interne factoren</a:t>
            </a:r>
          </a:p>
          <a:p>
            <a:pPr lvl="1">
              <a:buFontTx/>
              <a:buChar char="-"/>
            </a:pPr>
            <a:r>
              <a:rPr lang="nl-NL" dirty="0" smtClean="0"/>
              <a:t>Ziektes (meegebracht door soldaten) </a:t>
            </a:r>
            <a:r>
              <a:rPr lang="nl-NL" dirty="0" smtClean="0">
                <a:sym typeface="Wingdings" panose="05000000000000000000" pitchFamily="2" charset="2"/>
              </a:rPr>
              <a:t> afname van de Romeinse bevolking + akkers werden niet meer verbouwd = minder opbrengst in voedsel en belasting </a:t>
            </a: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NIET WAAR (‘waanzinnige theorieën’) =</a:t>
            </a:r>
          </a:p>
          <a:p>
            <a:pPr lvl="1">
              <a:buFontTx/>
              <a:buChar char="-"/>
            </a:pPr>
            <a:r>
              <a:rPr lang="nl-NL" dirty="0" smtClean="0"/>
              <a:t>Loodvergiftiging</a:t>
            </a:r>
          </a:p>
          <a:p>
            <a:pPr lvl="1">
              <a:buFontTx/>
              <a:buChar char="-"/>
            </a:pPr>
            <a:r>
              <a:rPr lang="nl-NL" dirty="0" smtClean="0"/>
              <a:t>Alcoholisme</a:t>
            </a:r>
          </a:p>
          <a:p>
            <a:pPr lvl="1">
              <a:buFontTx/>
              <a:buChar char="-"/>
            </a:pPr>
            <a:r>
              <a:rPr lang="nl-NL" dirty="0" smtClean="0"/>
              <a:t>Klimaatverandering</a:t>
            </a:r>
          </a:p>
          <a:p>
            <a:pPr lvl="1">
              <a:buFontTx/>
              <a:buChar char="-"/>
            </a:pPr>
            <a:r>
              <a:rPr lang="nl-NL" dirty="0" smtClean="0"/>
              <a:t>Komst van het christendom</a:t>
            </a:r>
          </a:p>
          <a:p>
            <a:pPr lvl="1"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889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11125"/>
            <a:ext cx="10515600" cy="1325563"/>
          </a:xfrm>
        </p:spPr>
        <p:txBody>
          <a:bodyPr/>
          <a:lstStyle/>
          <a:p>
            <a:r>
              <a:rPr lang="nl-NL" dirty="0" smtClean="0"/>
              <a:t>Van agrarisch-urbane samenleving naar agrarische samenleving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1320800"/>
            <a:ext cx="11010900" cy="54483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dirty="0" smtClean="0"/>
              <a:t>Neergang van het West-Romeinse rijk 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Lokale edelen trekken macht naar zich toe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 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Komst van oorlogen en onveiligheid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Reizen wordt gevaarlijk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Krimp van de handel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Wegvallen van de geldeconomie, komst van de ruilhandel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Rijke stedelingen die luxeproducten aanschaffen vallen weg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Verdwijnen van specialisatie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 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Komst van zelfvoorzienende cultuur </a:t>
            </a:r>
            <a:r>
              <a:rPr lang="nl-NL" b="1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(AUTARKIE) = </a:t>
            </a:r>
            <a:r>
              <a:rPr lang="nl-NL" dirty="0" smtClean="0">
                <a:sym typeface="Wingdings" panose="05000000000000000000" pitchFamily="2" charset="2"/>
              </a:rPr>
              <a:t>LEVEN OP EEN DOMEIN (HOFSTELSEL)</a:t>
            </a:r>
            <a:endParaRPr lang="nl-NL" dirty="0" smtClean="0"/>
          </a:p>
        </p:txBody>
      </p:sp>
      <p:sp>
        <p:nvSpPr>
          <p:cNvPr id="4" name="Rechthoekig bijschrift 3"/>
          <p:cNvSpPr/>
          <p:nvPr/>
        </p:nvSpPr>
        <p:spPr>
          <a:xfrm>
            <a:off x="6324600" y="1562100"/>
            <a:ext cx="4864100" cy="3683000"/>
          </a:xfrm>
          <a:prstGeom prst="wedgeRectCallout">
            <a:avLst>
              <a:gd name="adj1" fmla="val -30730"/>
              <a:gd name="adj2" fmla="val 800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Hofstelsel</a:t>
            </a:r>
            <a:endParaRPr lang="nl-NL" dirty="0" smtClean="0"/>
          </a:p>
          <a:p>
            <a:pPr algn="ctr"/>
            <a:r>
              <a:rPr lang="nl-NL" dirty="0" smtClean="0"/>
              <a:t>Omdat er geen sterk Romeins leger is die de orde bewaakt gaan mensen veiligheid zoeken bij domein van een sterke edelman (heer.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68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Hofstelsel</a:t>
            </a:r>
            <a:r>
              <a:rPr lang="nl-NL" dirty="0" smtClean="0"/>
              <a:t> (of domeinstelsel)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err="1" smtClean="0"/>
              <a:t>Sociaal-economisch</a:t>
            </a:r>
            <a:r>
              <a:rPr lang="nl-NL" dirty="0" smtClean="0"/>
              <a:t> stelsel </a:t>
            </a:r>
            <a:r>
              <a:rPr lang="nl-NL" sz="2000" i="1" dirty="0" smtClean="0"/>
              <a:t>(een stelsel waarbij het gaat om de manier waarop mensen in leven blijven)</a:t>
            </a:r>
            <a:r>
              <a:rPr lang="nl-NL" i="1" dirty="0"/>
              <a:t> </a:t>
            </a:r>
            <a:r>
              <a:rPr lang="nl-NL" i="1" dirty="0" smtClean="0"/>
              <a:t>= </a:t>
            </a:r>
            <a:r>
              <a:rPr lang="nl-NL" dirty="0" smtClean="0"/>
              <a:t>Wonen aan een hof (of domein) van een heer </a:t>
            </a:r>
            <a:r>
              <a:rPr lang="nl-NL" sz="2000" i="1" dirty="0" smtClean="0"/>
              <a:t>(militaire leider, koning, klooster of bisschop) </a:t>
            </a:r>
            <a:r>
              <a:rPr lang="nl-NL" sz="3000" dirty="0" smtClean="0"/>
              <a:t>en bezig zijn met landbouw op het land van de heer. </a:t>
            </a:r>
            <a:endParaRPr lang="nl-NL" i="1" dirty="0" smtClean="0"/>
          </a:p>
          <a:p>
            <a:pPr marL="0" indent="0">
              <a:buNone/>
            </a:pPr>
            <a:r>
              <a:rPr lang="nl-NL" dirty="0" smtClean="0"/>
              <a:t>Boeren konden een verschillende positie hebben aan het hof, maar ze waren allemaal afhankelijk van de heer (om hun veiligheid):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b="1" dirty="0" smtClean="0">
                <a:solidFill>
                  <a:srgbClr val="FF0000"/>
                </a:solidFill>
              </a:rPr>
              <a:t>Vrije boeren </a:t>
            </a:r>
            <a:r>
              <a:rPr lang="nl-NL" dirty="0" smtClean="0"/>
              <a:t>(vrije mensen maar MOESTEN in oorlogstijd hun heer volgen in strijd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b="1" dirty="0" smtClean="0">
                <a:solidFill>
                  <a:srgbClr val="FF0000"/>
                </a:solidFill>
              </a:rPr>
              <a:t>Horige boeren </a:t>
            </a:r>
            <a:r>
              <a:rPr lang="nl-NL" dirty="0" smtClean="0"/>
              <a:t>(halfvrije mensen, mochten de landerijen van de heer niet verlaten, moesten voor veel zaken toestemming vragen (bijv. om te trouwen) hoefden niet te vechten in oorlogstijd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b="1" dirty="0" smtClean="0">
                <a:solidFill>
                  <a:srgbClr val="FF0000"/>
                </a:solidFill>
              </a:rPr>
              <a:t>Lijfeigenen</a:t>
            </a:r>
            <a:r>
              <a:rPr lang="nl-NL" dirty="0" smtClean="0"/>
              <a:t> (soort slaven, geen enkele vrijheid. Deze mensen zijn het bezit van de heer)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15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Domein: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4" y="729615"/>
            <a:ext cx="7781925" cy="544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00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middeleeuwse samenleving = een standensamenleving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Een samenleving waarbij AFKOMST je positie in de samenleving bepaalde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Eerste stand: geestelijkheid (mensen van de kerk)</a:t>
            </a:r>
          </a:p>
          <a:p>
            <a:pPr marL="0" indent="0">
              <a:buNone/>
            </a:pPr>
            <a:r>
              <a:rPr lang="nl-NL" dirty="0" smtClean="0"/>
              <a:t>Tweede stand: adel</a:t>
            </a:r>
          </a:p>
          <a:p>
            <a:pPr marL="0" indent="0">
              <a:buNone/>
            </a:pPr>
            <a:r>
              <a:rPr lang="nl-NL" dirty="0" smtClean="0"/>
              <a:t>Derde stand: boeren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909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Feodaal stelsel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279400" y="1797050"/>
            <a:ext cx="3873500" cy="48069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dirty="0" smtClean="0"/>
              <a:t>Politiek-bestuurlijk systeem waarbij het draaide om trouw </a:t>
            </a:r>
            <a:r>
              <a:rPr lang="nl-NL" sz="2100" i="1" dirty="0" smtClean="0"/>
              <a:t>(afleggen van een eed) </a:t>
            </a:r>
            <a:r>
              <a:rPr lang="nl-NL" dirty="0" smtClean="0"/>
              <a:t>tussen leenheer (koning) en leenmannen (adellijke heren)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Leenheer geeft </a:t>
            </a:r>
            <a:r>
              <a:rPr lang="nl-NL" dirty="0" smtClean="0">
                <a:sym typeface="Wingdings" panose="05000000000000000000" pitchFamily="2" charset="2"/>
              </a:rPr>
              <a:t> leen </a:t>
            </a:r>
            <a:r>
              <a:rPr lang="nl-NL" sz="2100" i="1" dirty="0" smtClean="0">
                <a:sym typeface="Wingdings" panose="05000000000000000000" pitchFamily="2" charset="2"/>
              </a:rPr>
              <a:t>(stuk land met alles er op en eraan)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Leenheer krijgt  trouw (raad en daad)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Leenman geeft  trouw (raad en daad) 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Leenman krijgt  leen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Leenmannen konden ook weer leenheer zijn (zijn leenmannen waren dan achterleenmannen van de koning)</a:t>
            </a:r>
            <a:endParaRPr lang="nl-NL" dirty="0" smtClean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endParaRPr lang="nl-NL"/>
          </a:p>
        </p:txBody>
      </p:sp>
      <p:pic>
        <p:nvPicPr>
          <p:cNvPr id="3074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0" y="1373188"/>
            <a:ext cx="6654800" cy="499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973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559</Words>
  <Application>Microsoft Office PowerPoint</Application>
  <PresentationFormat>Breedbeeld</PresentationFormat>
  <Paragraphs>78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Kantoorthema</vt:lpstr>
      <vt:lpstr>Paragraaf 2.1</vt:lpstr>
      <vt:lpstr>Kenmerkende aspecten</vt:lpstr>
      <vt:lpstr>Romeinse rijk</vt:lpstr>
      <vt:lpstr>Het einde van het West-Romeinse rijk</vt:lpstr>
      <vt:lpstr>Van agrarisch-urbane samenleving naar agrarische samenleving</vt:lpstr>
      <vt:lpstr>Hofstelsel (of domeinstelsel)</vt:lpstr>
      <vt:lpstr>Domein:</vt:lpstr>
      <vt:lpstr>De middeleeuwse samenleving = een standensamenleving</vt:lpstr>
      <vt:lpstr>Feodaal stelsel</vt:lpstr>
      <vt:lpstr>Waarom is het leenstelsel ontstaan? 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2.1</dc:title>
  <dc:creator>Kristel Biemans</dc:creator>
  <cp:lastModifiedBy>Kristel Biemans</cp:lastModifiedBy>
  <cp:revision>16</cp:revision>
  <dcterms:created xsi:type="dcterms:W3CDTF">2017-09-25T06:35:08Z</dcterms:created>
  <dcterms:modified xsi:type="dcterms:W3CDTF">2017-10-02T07:35:42Z</dcterms:modified>
</cp:coreProperties>
</file>